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58" r:id="rId5"/>
    <p:sldId id="259" r:id="rId6"/>
    <p:sldId id="260" r:id="rId7"/>
    <p:sldId id="261" r:id="rId8"/>
    <p:sldId id="267" r:id="rId9"/>
    <p:sldId id="268" r:id="rId10"/>
    <p:sldId id="269" r:id="rId11"/>
    <p:sldId id="270" r:id="rId12"/>
    <p:sldId id="271" r:id="rId13"/>
    <p:sldId id="262" r:id="rId14"/>
    <p:sldId id="263" r:id="rId15"/>
    <p:sldId id="264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4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0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1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2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1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6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6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5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4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7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3344-08C8-411D-B550-C452B9149A5F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8674-5004-46ED-804F-EAC83EDBE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9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Using files</a:t>
            </a:r>
          </a:p>
          <a:p>
            <a:r>
              <a:rPr lang="en-US" sz="4000" dirty="0" smtClean="0"/>
              <a:t>Taken from notes by Dr. Neil Moore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377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the string you get from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careful!</a:t>
            </a:r>
          </a:p>
          <a:p>
            <a:r>
              <a:rPr lang="en-US" dirty="0" smtClean="0"/>
              <a:t>If the last line in the file ends in a newline character, there will be an extra empty string in the list of lines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 = ‘Hello\nWorld\n’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 = content.split(‘\n’)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gives line_list = [‘Hello’,’World’,’’]</a:t>
            </a:r>
          </a:p>
          <a:p>
            <a:r>
              <a:rPr lang="en-US" dirty="0" smtClean="0"/>
              <a:t>Not just in Python: some OSes and programs treat that as a blank line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readfile-read.py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It’s possible to write to files too</a:t>
            </a:r>
          </a:p>
          <a:p>
            <a:r>
              <a:rPr lang="en-US" dirty="0" smtClean="0"/>
              <a:t>First, open the file for writing: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 = open(“out.txt”, “w”) # w for write mode</a:t>
            </a:r>
          </a:p>
          <a:p>
            <a:pPr lvl="1"/>
            <a:r>
              <a:rPr lang="en-US" dirty="0" smtClean="0"/>
              <a:t>If the file does not already exist, it </a:t>
            </a:r>
            <a:r>
              <a:rPr lang="en-US" b="1" dirty="0" smtClean="0"/>
              <a:t>creates it</a:t>
            </a:r>
            <a:endParaRPr lang="en-US" dirty="0" smtClean="0"/>
          </a:p>
          <a:p>
            <a:pPr lvl="1"/>
            <a:r>
              <a:rPr lang="en-US" dirty="0" smtClean="0"/>
              <a:t>If the file already exists, </a:t>
            </a:r>
            <a:r>
              <a:rPr lang="en-US" b="1" dirty="0" smtClean="0"/>
              <a:t>truncates it to zero bytes!!</a:t>
            </a:r>
            <a:endParaRPr lang="en-US" dirty="0" smtClean="0"/>
          </a:p>
          <a:p>
            <a:pPr lvl="2"/>
            <a:r>
              <a:rPr lang="en-US" dirty="0" smtClean="0"/>
              <a:t>Cuts everything out of the file to start over</a:t>
            </a:r>
          </a:p>
          <a:p>
            <a:pPr lvl="2"/>
            <a:r>
              <a:rPr lang="en-US" dirty="0" smtClean="0"/>
              <a:t>The old data in the file is lost forever!</a:t>
            </a:r>
          </a:p>
          <a:p>
            <a:pPr lvl="2"/>
            <a:r>
              <a:rPr lang="en-US" dirty="0" smtClean="0"/>
              <a:t>Opening for writing is both </a:t>
            </a:r>
            <a:r>
              <a:rPr lang="en-US" b="1" dirty="0" smtClean="0"/>
              <a:t>creative</a:t>
            </a:r>
            <a:r>
              <a:rPr lang="en-US" dirty="0" smtClean="0"/>
              <a:t> and </a:t>
            </a:r>
            <a:r>
              <a:rPr lang="en-US" b="1" dirty="0" smtClean="0"/>
              <a:t>destructive.</a:t>
            </a:r>
          </a:p>
          <a:p>
            <a:r>
              <a:rPr lang="en-US" dirty="0" smtClean="0"/>
              <a:t>You can also open a file for appending: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logfile = open(“audit.log”, “a”) # a for append</a:t>
            </a:r>
          </a:p>
          <a:p>
            <a:pPr lvl="1"/>
            <a:r>
              <a:rPr lang="en-US" dirty="0" smtClean="0"/>
              <a:t>Adds to the end of an existing file – no truncation, no data lost</a:t>
            </a:r>
          </a:p>
          <a:p>
            <a:pPr lvl="1"/>
            <a:r>
              <a:rPr lang="en-US" dirty="0" smtClean="0"/>
              <a:t>If the file doesn’t exist, will still create it.</a:t>
            </a:r>
          </a:p>
          <a:p>
            <a:r>
              <a:rPr lang="en-US" dirty="0" smtClean="0"/>
              <a:t>Which to use?  Do you want to add to the file or overwrite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modes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508646"/>
              </p:ext>
            </p:extLst>
          </p:nvPr>
        </p:nvGraphicFramePr>
        <p:xfrm>
          <a:off x="2144485" y="2075996"/>
          <a:ext cx="7392734" cy="232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105"/>
                <a:gridCol w="998982"/>
                <a:gridCol w="2800858"/>
                <a:gridCol w="2371789"/>
              </a:tblGrid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Mode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Letter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File exists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File</a:t>
                      </a:r>
                      <a:r>
                        <a:rPr lang="en-US" sz="2400" baseline="0" dirty="0" smtClean="0"/>
                        <a:t> doesn’t exist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IOError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Write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Truncates</a:t>
                      </a:r>
                      <a:r>
                        <a:rPr lang="en-US" sz="2400" b="0" baseline="0" dirty="0" smtClean="0"/>
                        <a:t> the file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Creates the file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Append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OK (adds to the end)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Creates the file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an output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two ways to write to an output file:</a:t>
            </a:r>
          </a:p>
          <a:p>
            <a:r>
              <a:rPr lang="en-US" dirty="0" smtClean="0"/>
              <a:t>You can use the same print function that we’ve been using</a:t>
            </a:r>
          </a:p>
          <a:p>
            <a:pPr lvl="1"/>
            <a:r>
              <a:rPr lang="en-US" dirty="0" smtClean="0"/>
              <a:t>Just give an extra argument at the end,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 = fileobj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print(“Hello,”, name, file = outfile) </a:t>
            </a:r>
          </a:p>
          <a:p>
            <a:pPr lvl="1"/>
            <a:r>
              <a:rPr lang="en-US" dirty="0" smtClean="0"/>
              <a:t> You can use all the functionality of print</a:t>
            </a:r>
          </a:p>
          <a:p>
            <a:pPr lvl="2"/>
            <a:r>
              <a:rPr lang="en-US" dirty="0" smtClean="0"/>
              <a:t>Printing strings, numbers, lists, etc.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sep = “ “, end = “ “</a:t>
            </a:r>
          </a:p>
          <a:p>
            <a:r>
              <a:rPr lang="en-US" dirty="0" smtClean="0"/>
              <a:t>You can also write a string with the write method</a:t>
            </a:r>
          </a:p>
          <a:p>
            <a:pPr lvl="1"/>
            <a:r>
              <a:rPr lang="en-US" dirty="0" smtClean="0"/>
              <a:t>Takes one </a:t>
            </a:r>
            <a:r>
              <a:rPr lang="en-US" i="1" dirty="0" smtClean="0"/>
              <a:t>string </a:t>
            </a:r>
            <a:r>
              <a:rPr lang="en-US" dirty="0" smtClean="0"/>
              <a:t>argument (nothing else!)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outfile.write(“Hello, world!\n”)</a:t>
            </a:r>
          </a:p>
          <a:p>
            <a:pPr lvl="1"/>
            <a:r>
              <a:rPr lang="en-US" dirty="0" smtClean="0"/>
              <a:t>Does not automatically add a newline character!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outfile-write.py</a:t>
            </a:r>
          </a:p>
        </p:txBody>
      </p:sp>
    </p:spTree>
    <p:extLst>
      <p:ext uri="{BB962C8B-B14F-4D97-AF65-F5344CB8AC3E}">
        <p14:creationId xmlns:p14="http://schemas.microsoft.com/office/powerpoint/2010/main" val="41415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should </a:t>
            </a:r>
            <a:r>
              <a:rPr lang="en-US" b="1" dirty="0" smtClean="0"/>
              <a:t>close</a:t>
            </a:r>
            <a:r>
              <a:rPr lang="en-US" dirty="0" smtClean="0"/>
              <a:t> a file when you are finished with 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outfile.close()</a:t>
            </a:r>
          </a:p>
          <a:p>
            <a:pPr lvl="1"/>
            <a:r>
              <a:rPr lang="en-US" dirty="0" smtClean="0"/>
              <a:t>Frees resources (like the file buffer!)</a:t>
            </a:r>
          </a:p>
          <a:p>
            <a:r>
              <a:rPr lang="en-US" dirty="0" smtClean="0"/>
              <a:t>Closing files is even more important for output files</a:t>
            </a:r>
          </a:p>
          <a:p>
            <a:pPr lvl="1"/>
            <a:r>
              <a:rPr lang="en-US" dirty="0" smtClean="0"/>
              <a:t>The buffer isn’t written to the disk until either it’s full or the file is closed.</a:t>
            </a:r>
          </a:p>
          <a:p>
            <a:pPr lvl="2"/>
            <a:r>
              <a:rPr lang="en-US" dirty="0" smtClean="0"/>
              <a:t>Until you close the file, the most recent buffer-full is not ‘committed’ to disk</a:t>
            </a:r>
          </a:p>
          <a:p>
            <a:pPr lvl="2"/>
            <a:r>
              <a:rPr lang="en-US" dirty="0" smtClean="0"/>
              <a:t>And what if your program crashes without closing?</a:t>
            </a:r>
          </a:p>
          <a:p>
            <a:pPr lvl="1"/>
            <a:r>
              <a:rPr lang="en-US" dirty="0" smtClean="0"/>
              <a:t>Closing allows the file to be marked as “closed” = “not busy” by the OS</a:t>
            </a:r>
          </a:p>
          <a:p>
            <a:pPr lvl="2"/>
            <a:r>
              <a:rPr lang="en-US" dirty="0" smtClean="0"/>
              <a:t>Ever had a file that had been created during an application that crashed?</a:t>
            </a:r>
          </a:p>
          <a:p>
            <a:pPr lvl="3"/>
            <a:r>
              <a:rPr lang="en-US" dirty="0" smtClean="0"/>
              <a:t>Lots of times you cannot do anything to the file because Windows says “it’s busy”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utfile.py</a:t>
            </a:r>
          </a:p>
          <a:p>
            <a:r>
              <a:rPr lang="en-US" dirty="0" smtClean="0"/>
              <a:t>When to close a file?</a:t>
            </a:r>
          </a:p>
          <a:p>
            <a:pPr lvl="1"/>
            <a:r>
              <a:rPr lang="en-US" dirty="0" smtClean="0"/>
              <a:t>As soon as you know you don’t have to read / write it again</a:t>
            </a:r>
          </a:p>
          <a:p>
            <a:pPr lvl="1"/>
            <a:r>
              <a:rPr lang="en-US" dirty="0" smtClean="0"/>
              <a:t>Immediately after your loop</a:t>
            </a:r>
          </a:p>
          <a:p>
            <a:pPr lvl="1"/>
            <a:r>
              <a:rPr lang="en-US" dirty="0" smtClean="0"/>
              <a:t>With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US" dirty="0" smtClean="0"/>
              <a:t>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/>
              <a:t>, immediately after that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4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versus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are</a:t>
            </a:r>
          </a:p>
          <a:p>
            <a:pPr lvl="1"/>
            <a:r>
              <a:rPr lang="en-US" dirty="0" smtClean="0"/>
              <a:t>Permanent  “persistent”</a:t>
            </a:r>
          </a:p>
          <a:p>
            <a:pPr lvl="1"/>
            <a:r>
              <a:rPr lang="en-US" dirty="0" smtClean="0"/>
              <a:t>Bigger (although must fit on your secondary storage device)</a:t>
            </a:r>
          </a:p>
          <a:p>
            <a:pPr lvl="1"/>
            <a:r>
              <a:rPr lang="en-US" dirty="0" smtClean="0"/>
              <a:t>Slower to access</a:t>
            </a:r>
          </a:p>
          <a:p>
            <a:pPr lvl="1"/>
            <a:r>
              <a:rPr lang="en-US" dirty="0" smtClean="0"/>
              <a:t>Sequential-access  (as we do it in this class)</a:t>
            </a:r>
          </a:p>
          <a:p>
            <a:r>
              <a:rPr lang="en-US" dirty="0" smtClean="0"/>
              <a:t>Lists are</a:t>
            </a:r>
          </a:p>
          <a:p>
            <a:pPr lvl="1"/>
            <a:r>
              <a:rPr lang="en-US" dirty="0" smtClean="0"/>
              <a:t>Temporary (life of the program)</a:t>
            </a:r>
          </a:p>
          <a:p>
            <a:pPr lvl="1"/>
            <a:r>
              <a:rPr lang="en-US" dirty="0" smtClean="0"/>
              <a:t>Smaller (must fit in memory)</a:t>
            </a:r>
          </a:p>
          <a:p>
            <a:pPr lvl="1"/>
            <a:r>
              <a:rPr lang="en-US" dirty="0" smtClean="0"/>
              <a:t>Faster to access</a:t>
            </a:r>
          </a:p>
          <a:p>
            <a:pPr lvl="1"/>
            <a:r>
              <a:rPr lang="en-US" dirty="0" smtClean="0"/>
              <a:t>Random or sequential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letter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Let’s see a program to count letters in a file</a:t>
            </a:r>
          </a:p>
          <a:p>
            <a:r>
              <a:rPr lang="en-US" dirty="0" smtClean="0"/>
              <a:t>26 counters, 26 different counters?</a:t>
            </a:r>
          </a:p>
          <a:p>
            <a:r>
              <a:rPr lang="en-US" dirty="0" smtClean="0"/>
              <a:t>We don’t want to make 26 different variables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char == “A”: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a_count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char == “B”:</a:t>
            </a:r>
          </a:p>
          <a:p>
            <a:pPr marL="6858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b_count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685800" lvl="2" indent="0">
              <a:buNone/>
            </a:pPr>
            <a:r>
              <a:rPr lang="en-US" dirty="0"/>
              <a:t>	</a:t>
            </a:r>
            <a:r>
              <a:rPr lang="en-US" dirty="0" smtClean="0"/>
              <a:t>….</a:t>
            </a:r>
          </a:p>
          <a:p>
            <a:pPr marL="571500" lvl="1" indent="-342900"/>
            <a:r>
              <a:rPr lang="en-US" dirty="0" smtClean="0"/>
              <a:t>Ugh!</a:t>
            </a:r>
          </a:p>
          <a:p>
            <a:pPr marL="114300" indent="-342900"/>
            <a:r>
              <a:rPr lang="en-US" dirty="0" smtClean="0"/>
              <a:t>Instead we’ll make a list of counters.</a:t>
            </a:r>
          </a:p>
          <a:p>
            <a:pPr marL="571500" lvl="1" indent="-342900"/>
            <a:r>
              <a:rPr lang="en-US" dirty="0" smtClean="0"/>
              <a:t>Initialize:  counts = [ 0 ] * 26</a:t>
            </a:r>
          </a:p>
          <a:p>
            <a:pPr marL="571500" lvl="1" indent="-342900"/>
            <a:r>
              <a:rPr lang="en-US" dirty="0" smtClean="0"/>
              <a:t>That gives you a list of 26 elements which are all zero.</a:t>
            </a:r>
          </a:p>
          <a:p>
            <a:pPr marL="114300" indent="-342900"/>
            <a:r>
              <a:rPr lang="en-US" dirty="0" smtClean="0"/>
              <a:t>Read through each character in the file</a:t>
            </a:r>
          </a:p>
          <a:p>
            <a:pPr marL="571500" lvl="1" indent="-342900"/>
            <a:r>
              <a:rPr lang="en-US" dirty="0" smtClean="0"/>
              <a:t>Find and increment the corresponding counter</a:t>
            </a:r>
          </a:p>
        </p:txBody>
      </p:sp>
    </p:spTree>
    <p:extLst>
      <p:ext uri="{BB962C8B-B14F-4D97-AF65-F5344CB8AC3E}">
        <p14:creationId xmlns:p14="http://schemas.microsoft.com/office/powerpoint/2010/main" val="3211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characters to numeric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last time we heard about ASCII and Unicode</a:t>
            </a:r>
          </a:p>
          <a:p>
            <a:r>
              <a:rPr lang="en-US" dirty="0" smtClean="0"/>
              <a:t>They assign a numeric code to each possible character</a:t>
            </a:r>
          </a:p>
          <a:p>
            <a:r>
              <a:rPr lang="en-US" dirty="0" smtClean="0"/>
              <a:t>Python has functions to covert between characters and the code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 smtClean="0"/>
              <a:t> takes a character and returns its numeric code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code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(“A”)</a:t>
            </a:r>
          </a:p>
          <a:p>
            <a:pPr lvl="1"/>
            <a:r>
              <a:rPr lang="en-US" dirty="0" smtClean="0"/>
              <a:t>Argument is a single character as a string, returns an integer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 smtClean="0"/>
              <a:t> takes a numeric code and returns the corresponding character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= chr(65)</a:t>
            </a:r>
          </a:p>
          <a:p>
            <a:pPr lvl="1"/>
            <a:r>
              <a:rPr lang="en-US" dirty="0" smtClean="0"/>
              <a:t>Argument is an integer, returns a one-character string</a:t>
            </a:r>
          </a:p>
          <a:p>
            <a:pPr lvl="1"/>
            <a:r>
              <a:rPr lang="en-US" dirty="0" smtClean="0"/>
              <a:t>Codes below 32 are control characters (newline, tab,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characters to numeric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these to convert letters into a useful list subscript</a:t>
            </a:r>
          </a:p>
          <a:p>
            <a:pPr lvl="1"/>
            <a:r>
              <a:rPr lang="en-US" dirty="0" smtClean="0"/>
              <a:t>We want to put the counter for “A” at position 0, the counter for “B” at  position 1, etc.</a:t>
            </a:r>
          </a:p>
          <a:p>
            <a:pPr lvl="1"/>
            <a:r>
              <a:rPr lang="en-US" dirty="0" smtClean="0"/>
              <a:t>So the subscript can be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(char) –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(“A”) </a:t>
            </a:r>
            <a:r>
              <a:rPr lang="en-US" dirty="0" smtClean="0"/>
              <a:t> gives a number from 0 to 25</a:t>
            </a:r>
          </a:p>
          <a:p>
            <a:pPr lvl="1"/>
            <a:r>
              <a:rPr lang="en-US" dirty="0" smtClean="0"/>
              <a:t>To convert back: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chr(i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(“A”)) </a:t>
            </a:r>
            <a:r>
              <a:rPr lang="en-US" dirty="0" smtClean="0"/>
              <a:t>  if i is an integer from 0 to 25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lettercount.py</a:t>
            </a:r>
          </a:p>
        </p:txBody>
      </p:sp>
    </p:spTree>
    <p:extLst>
      <p:ext uri="{BB962C8B-B14F-4D97-AF65-F5344CB8AC3E}">
        <p14:creationId xmlns:p14="http://schemas.microsoft.com/office/powerpoint/2010/main" val="12274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Sequential access:</a:t>
            </a:r>
            <a:r>
              <a:rPr lang="en-US" dirty="0" smtClean="0"/>
              <a:t> reading or writing the file in order starting from the beginning and going to the end</a:t>
            </a:r>
          </a:p>
          <a:p>
            <a:pPr lvl="1"/>
            <a:r>
              <a:rPr lang="en-US" dirty="0" smtClean="0"/>
              <a:t>Similar to how a for loop works on a list or string</a:t>
            </a:r>
          </a:p>
          <a:p>
            <a:pPr lvl="1"/>
            <a:r>
              <a:rPr lang="en-US" dirty="0" smtClean="0"/>
              <a:t>Read the first line, then the second line, etc.  No skipping, no backing up!</a:t>
            </a:r>
          </a:p>
          <a:p>
            <a:r>
              <a:rPr lang="en-US" b="1" dirty="0" smtClean="0"/>
              <a:t>Random access:</a:t>
            </a:r>
            <a:r>
              <a:rPr lang="en-US" dirty="0" smtClean="0"/>
              <a:t> reading or writing without regard to order</a:t>
            </a:r>
          </a:p>
          <a:p>
            <a:pPr lvl="1"/>
            <a:r>
              <a:rPr lang="en-US" dirty="0" smtClean="0"/>
              <a:t>“Go to byte 7563 and put a 7 there”</a:t>
            </a:r>
          </a:p>
          <a:p>
            <a:pPr lvl="1"/>
            <a:r>
              <a:rPr lang="en-US" dirty="0" smtClean="0"/>
              <a:t>Like lists:  we can use mylist[5] without having to go through indexes 0 through 4 first   </a:t>
            </a:r>
          </a:p>
          <a:p>
            <a:pPr lvl="1"/>
            <a:r>
              <a:rPr lang="en-US" dirty="0" smtClean="0"/>
              <a:t>Also called </a:t>
            </a:r>
            <a:r>
              <a:rPr lang="en-US" b="1" dirty="0" smtClean="0"/>
              <a:t>direct access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1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access does not work that well with text files</a:t>
            </a:r>
          </a:p>
          <a:p>
            <a:pPr lvl="1"/>
            <a:r>
              <a:rPr lang="en-US" dirty="0" smtClean="0"/>
              <a:t>Bytes don’t always match up with characters</a:t>
            </a:r>
          </a:p>
          <a:p>
            <a:pPr lvl="1"/>
            <a:r>
              <a:rPr lang="en-US" dirty="0" smtClean="0"/>
              <a:t>And they definitely don’t match up with lines.  At what byte number does line 10 start?</a:t>
            </a:r>
          </a:p>
          <a:p>
            <a:pPr lvl="2"/>
            <a:r>
              <a:rPr lang="en-US" dirty="0" smtClean="0"/>
              <a:t>You’d have to go through the lines sequentially and count</a:t>
            </a:r>
          </a:p>
          <a:p>
            <a:r>
              <a:rPr lang="en-US" b="1" dirty="0" smtClean="0"/>
              <a:t>Text files</a:t>
            </a:r>
            <a:r>
              <a:rPr lang="en-US" dirty="0" smtClean="0"/>
              <a:t> usually use sequential access</a:t>
            </a:r>
          </a:p>
          <a:p>
            <a:r>
              <a:rPr lang="en-US" b="1" dirty="0" smtClean="0"/>
              <a:t>Binary files</a:t>
            </a:r>
            <a:r>
              <a:rPr lang="en-US" dirty="0" smtClean="0"/>
              <a:t> can use either sequential or random access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72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line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one way to read a line at a time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file:</a:t>
            </a:r>
          </a:p>
          <a:p>
            <a:r>
              <a:rPr lang="en-US" dirty="0" smtClean="0"/>
              <a:t>This technique is very useful but a little inflexible:</a:t>
            </a:r>
          </a:p>
          <a:p>
            <a:pPr lvl="1"/>
            <a:r>
              <a:rPr lang="en-US" dirty="0" smtClean="0"/>
              <a:t>It only lets us use one line per iteration</a:t>
            </a:r>
          </a:p>
          <a:p>
            <a:pPr lvl="1"/>
            <a:r>
              <a:rPr lang="en-US" dirty="0" smtClean="0"/>
              <a:t>But what if our file looked like this?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 1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1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dirty="0" smtClean="0"/>
              <a:t> method lets you control reading more precisely.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= infile.readline()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3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= infile.readline()</a:t>
            </a:r>
          </a:p>
          <a:p>
            <a:r>
              <a:rPr lang="en-US" dirty="0" smtClean="0"/>
              <a:t>This reads a </a:t>
            </a:r>
            <a:r>
              <a:rPr lang="en-US" b="1" dirty="0" smtClean="0"/>
              <a:t>single line</a:t>
            </a:r>
            <a:r>
              <a:rPr lang="en-US" dirty="0" smtClean="0"/>
              <a:t> from the file</a:t>
            </a:r>
          </a:p>
          <a:p>
            <a:pPr lvl="1"/>
            <a:r>
              <a:rPr lang="en-US" dirty="0" smtClean="0"/>
              <a:t>Returns a string, </a:t>
            </a:r>
            <a:r>
              <a:rPr lang="en-US" i="1" dirty="0" smtClean="0"/>
              <a:t>including the newline</a:t>
            </a:r>
            <a:r>
              <a:rPr lang="en-US" dirty="0" smtClean="0"/>
              <a:t> at the end</a:t>
            </a:r>
          </a:p>
          <a:p>
            <a:pPr lvl="1"/>
            <a:r>
              <a:rPr lang="en-US" dirty="0" smtClean="0"/>
              <a:t>The next time you do input, you get the </a:t>
            </a:r>
            <a:r>
              <a:rPr lang="en-US" i="1" dirty="0" smtClean="0"/>
              <a:t>next line</a:t>
            </a:r>
          </a:p>
          <a:p>
            <a:pPr lvl="2"/>
            <a:r>
              <a:rPr lang="en-US" dirty="0" smtClean="0"/>
              <a:t>Even if you use a different input technique next time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readfile-readline.py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Buffers and the file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you open a file in a Python program, Python and the OS set up a </a:t>
            </a:r>
            <a:r>
              <a:rPr lang="en-US" b="1" dirty="0" smtClean="0"/>
              <a:t>buffer</a:t>
            </a:r>
            <a:r>
              <a:rPr lang="en-US" dirty="0" smtClean="0"/>
              <a:t> for that file.</a:t>
            </a:r>
          </a:p>
          <a:p>
            <a:pPr lvl="1"/>
            <a:r>
              <a:rPr lang="en-US" dirty="0" smtClean="0"/>
              <a:t>It’s a piece of memory that holds some of the file’s data before you need it</a:t>
            </a:r>
          </a:p>
          <a:p>
            <a:pPr lvl="1"/>
            <a:r>
              <a:rPr lang="en-US" dirty="0" smtClean="0"/>
              <a:t>Why? Disks are much much slower than RAM</a:t>
            </a:r>
          </a:p>
          <a:p>
            <a:pPr lvl="1"/>
            <a:r>
              <a:rPr lang="en-US" dirty="0" smtClean="0"/>
              <a:t>And disks are faster if you read from them in large chunks, not byte by byte.</a:t>
            </a:r>
          </a:p>
          <a:p>
            <a:r>
              <a:rPr lang="en-US" dirty="0" smtClean="0"/>
              <a:t>Where have you seen buffers before?</a:t>
            </a:r>
          </a:p>
          <a:p>
            <a:pPr lvl="1"/>
            <a:r>
              <a:rPr lang="en-US" dirty="0" smtClean="0"/>
              <a:t>YouTube!  “Video is buffering..”</a:t>
            </a:r>
          </a:p>
          <a:p>
            <a:pPr lvl="2"/>
            <a:r>
              <a:rPr lang="en-US" dirty="0" smtClean="0"/>
              <a:t>For the same reason, memory is much faster than the network</a:t>
            </a:r>
          </a:p>
          <a:p>
            <a:pPr lvl="1"/>
            <a:r>
              <a:rPr lang="en-US" dirty="0" smtClean="0"/>
              <a:t>A keyboard buffer “type-ahead”</a:t>
            </a:r>
          </a:p>
          <a:p>
            <a:r>
              <a:rPr lang="en-US" dirty="0" smtClean="0"/>
              <a:t>When you call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dirty="0" smtClean="0"/>
              <a:t>, etc., that gets data from the buffer.</a:t>
            </a:r>
          </a:p>
          <a:p>
            <a:pPr lvl="1"/>
            <a:r>
              <a:rPr lang="en-US" dirty="0" smtClean="0"/>
              <a:t>If the program asks for data that isn’t in the buffer yet, the OS refills the buffer with new data from the file.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buffer holds data our program has already read…</a:t>
            </a:r>
          </a:p>
          <a:p>
            <a:pPr marL="0" indent="0">
              <a:buNone/>
            </a:pPr>
            <a:r>
              <a:rPr lang="en-US" dirty="0" smtClean="0"/>
              <a:t>… and data it has not read yet</a:t>
            </a:r>
          </a:p>
          <a:p>
            <a:r>
              <a:rPr lang="en-US" dirty="0" smtClean="0"/>
              <a:t>How does it tell the difference?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file pointer</a:t>
            </a:r>
            <a:r>
              <a:rPr lang="en-US" dirty="0" smtClean="0"/>
              <a:t> indicates the beginning of the unread part.</a:t>
            </a:r>
          </a:p>
          <a:p>
            <a:pPr lvl="1"/>
            <a:r>
              <a:rPr lang="en-US" dirty="0" smtClean="0"/>
              <a:t>Starts out at the beginning of the file (except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 </a:t>
            </a:r>
            <a:r>
              <a:rPr lang="en-US" dirty="0" smtClean="0"/>
              <a:t>mode)</a:t>
            </a:r>
          </a:p>
          <a:p>
            <a:r>
              <a:rPr lang="en-US" dirty="0" smtClean="0"/>
              <a:t>When you do a sequential read, like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starts reading at the location of the file pointer</a:t>
            </a:r>
          </a:p>
          <a:p>
            <a:pPr lvl="1"/>
            <a:r>
              <a:rPr lang="en-US" dirty="0" smtClean="0"/>
              <a:t>When it sees the newline character, it advances the pointer to the next byte</a:t>
            </a:r>
          </a:p>
          <a:p>
            <a:pPr lvl="1"/>
            <a:r>
              <a:rPr lang="en-US" dirty="0" smtClean="0"/>
              <a:t>So that every input will get a different line</a:t>
            </a:r>
          </a:p>
          <a:p>
            <a:pPr lvl="1"/>
            <a:r>
              <a:rPr lang="en-US" dirty="0" smtClean="0"/>
              <a:t>Sequential access means the file pointer does not skip anything and never moves backward.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whole file at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Python also gives us two methods that read in the whole file at once</a:t>
            </a:r>
          </a:p>
          <a:p>
            <a:r>
              <a:rPr lang="en-US" dirty="0" smtClean="0"/>
              <a:t>That’s much easier if we need to process the contents out of order</a:t>
            </a:r>
          </a:p>
          <a:p>
            <a:pPr lvl="1"/>
            <a:r>
              <a:rPr lang="en-US" dirty="0" smtClean="0"/>
              <a:t>Or if we need to process each line several times</a:t>
            </a:r>
          </a:p>
          <a:p>
            <a:r>
              <a:rPr lang="en-US" dirty="0" smtClean="0"/>
              <a:t>But it doesn’t work if the file is larger than RAM.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 g</a:t>
            </a:r>
            <a:r>
              <a:rPr lang="en-US" dirty="0" smtClean="0"/>
              <a:t>ives us the whole file as a list of strings (note the s on the end of the name)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 = infile.readlines()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infile.close() #close, the file is exhausted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line_list:</a:t>
            </a:r>
          </a:p>
          <a:p>
            <a:pPr lvl="1"/>
            <a:r>
              <a:rPr lang="en-US" dirty="0" smtClean="0"/>
              <a:t>The lines still contain one newline each, at the end</a:t>
            </a:r>
          </a:p>
          <a:p>
            <a:pPr lvl="1"/>
            <a:r>
              <a:rPr lang="en-US" dirty="0" smtClean="0"/>
              <a:t>After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/>
              <a:t>, there is nothing left to read so might as well close</a:t>
            </a:r>
          </a:p>
          <a:p>
            <a:pPr lvl="1"/>
            <a:r>
              <a:rPr lang="en-US" dirty="0" smtClean="0"/>
              <a:t>Technically, it gives you the </a:t>
            </a:r>
            <a:r>
              <a:rPr lang="en-US" i="1" dirty="0" smtClean="0"/>
              <a:t>rest</a:t>
            </a:r>
            <a:r>
              <a:rPr lang="en-US" dirty="0" smtClean="0"/>
              <a:t> of the file, from the file pointer to the end</a:t>
            </a:r>
          </a:p>
          <a:p>
            <a:pPr lvl="2"/>
            <a:r>
              <a:rPr lang="en-US" dirty="0" smtClean="0"/>
              <a:t>Maybe you read in the first line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dirty="0" smtClean="0"/>
              <a:t>, then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/>
              <a:t>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eadfile-readlines.py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whole file another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</a:t>
            </a:r>
            <a:r>
              <a:rPr lang="en-US" dirty="0" smtClean="0"/>
              <a:t> gives us the whole (rest of the) file as a single string</a:t>
            </a:r>
          </a:p>
          <a:p>
            <a:pPr lvl="1"/>
            <a:r>
              <a:rPr lang="en-US" dirty="0" smtClean="0"/>
              <a:t>newlines and all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ontent = infile.read()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nfile.close()</a:t>
            </a:r>
          </a:p>
          <a:p>
            <a:pPr lvl="1"/>
            <a:r>
              <a:rPr lang="en-US" dirty="0" smtClean="0"/>
              <a:t>As with readlines, you might as well close it immediately</a:t>
            </a:r>
          </a:p>
          <a:p>
            <a:r>
              <a:rPr lang="en-US" dirty="0" smtClean="0"/>
              <a:t>What to do with the string?</a:t>
            </a:r>
          </a:p>
          <a:p>
            <a:pPr lvl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 = content.split(“\n”)</a:t>
            </a:r>
          </a:p>
          <a:p>
            <a:pPr lvl="1"/>
            <a:r>
              <a:rPr lang="en-US" dirty="0" smtClean="0"/>
              <a:t>Unlike other methods, this gives you a list of strings </a:t>
            </a:r>
            <a:r>
              <a:rPr lang="en-US" i="1" dirty="0" smtClean="0"/>
              <a:t>without newlines</a:t>
            </a:r>
          </a:p>
          <a:p>
            <a:pPr marL="457200" lvl="1" indent="0">
              <a:buNone/>
            </a:pPr>
            <a:r>
              <a:rPr lang="en-US" dirty="0" smtClean="0"/>
              <a:t>	Because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/>
              <a:t> removes the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2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979</Words>
  <Application>Microsoft Office PowerPoint</Application>
  <PresentationFormat>Widescreen</PresentationFormat>
  <Paragraphs>194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CS 115 Lecture</vt:lpstr>
      <vt:lpstr>Sequential and random access</vt:lpstr>
      <vt:lpstr>Sequential and random access</vt:lpstr>
      <vt:lpstr>Reading a line at a time</vt:lpstr>
      <vt:lpstr>Readline</vt:lpstr>
      <vt:lpstr>Buffers and the file pointer</vt:lpstr>
      <vt:lpstr>The buffer</vt:lpstr>
      <vt:lpstr>Reading a whole file at once</vt:lpstr>
      <vt:lpstr>Reading a whole file another way</vt:lpstr>
      <vt:lpstr>Splitting the string you get from read</vt:lpstr>
      <vt:lpstr>Output files</vt:lpstr>
      <vt:lpstr>Open modes summary</vt:lpstr>
      <vt:lpstr>Writing to an output file</vt:lpstr>
      <vt:lpstr>Closing files</vt:lpstr>
      <vt:lpstr>Files versus lists</vt:lpstr>
      <vt:lpstr>Example: letter count</vt:lpstr>
      <vt:lpstr>Converting characters to numeric codes</vt:lpstr>
      <vt:lpstr>Converting characters to numeric codes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19</dc:title>
  <dc:creator>Debby</dc:creator>
  <cp:lastModifiedBy>Debby</cp:lastModifiedBy>
  <cp:revision>22</cp:revision>
  <dcterms:created xsi:type="dcterms:W3CDTF">2016-04-17T03:30:13Z</dcterms:created>
  <dcterms:modified xsi:type="dcterms:W3CDTF">2017-04-12T19:47:30Z</dcterms:modified>
</cp:coreProperties>
</file>